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65" r:id="rId6"/>
    <p:sldId id="266" r:id="rId7"/>
    <p:sldId id="267" r:id="rId8"/>
    <p:sldId id="261" r:id="rId9"/>
    <p:sldId id="263" r:id="rId10"/>
    <p:sldId id="280" r:id="rId11"/>
    <p:sldId id="268" r:id="rId12"/>
    <p:sldId id="270" r:id="rId13"/>
    <p:sldId id="271" r:id="rId14"/>
    <p:sldId id="279" r:id="rId15"/>
    <p:sldId id="272" r:id="rId16"/>
    <p:sldId id="274" r:id="rId17"/>
    <p:sldId id="275" r:id="rId18"/>
    <p:sldId id="276" r:id="rId19"/>
    <p:sldId id="277" r:id="rId20"/>
  </p:sldIdLst>
  <p:sldSz cx="18288000" cy="10287000"/>
  <p:notesSz cx="6858000" cy="9144000"/>
  <p:embeddedFontLst>
    <p:embeddedFont>
      <p:font typeface="Arimo" panose="020B0604020202020204" charset="0"/>
      <p:regular r:id="rId21"/>
    </p:embeddedFont>
    <p:embeddedFont>
      <p:font typeface="Arial Black" panose="020B0A04020102020204" pitchFamily="34" charset="0"/>
      <p:bold r:id="rId22"/>
    </p:embeddedFont>
    <p:embeddedFont>
      <p:font typeface="Montserrat Classic" panose="020B0604020202020204" charset="0"/>
      <p:regular r:id="rId23"/>
    </p:embeddedFont>
    <p:embeddedFont>
      <p:font typeface="Open Sans Extra Bold" panose="020B0604020202020204" charset="0"/>
      <p:regular r:id="rId24"/>
    </p:embeddedFont>
    <p:embeddedFont>
      <p:font typeface="Montserrat Classic Bold" panose="020B0604020202020204" charset="0"/>
      <p:regular r:id="rId25"/>
    </p:embeddedFont>
    <p:embeddedFont>
      <p:font typeface="Montserrat Light Bold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F2C"/>
    <a:srgbClr val="B6A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2" autoAdjust="0"/>
  </p:normalViewPr>
  <p:slideViewPr>
    <p:cSldViewPr>
      <p:cViewPr>
        <p:scale>
          <a:sx n="50" d="100"/>
          <a:sy n="50" d="100"/>
        </p:scale>
        <p:origin x="540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fif"/><Relationship Id="rId3" Type="http://schemas.openxmlformats.org/officeDocument/2006/relationships/image" Target="../media/image4.jpeg"/><Relationship Id="rId7" Type="http://schemas.openxmlformats.org/officeDocument/2006/relationships/image" Target="../media/image7.jf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fif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5.jpeg"/><Relationship Id="rId9" Type="http://schemas.openxmlformats.org/officeDocument/2006/relationships/image" Target="../media/image9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24993" y="5967575"/>
            <a:ext cx="19537985" cy="511828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30869" b="33191"/>
          <a:stretch>
            <a:fillRect/>
          </a:stretch>
        </p:blipFill>
        <p:spPr>
          <a:xfrm>
            <a:off x="-780803" y="6479403"/>
            <a:ext cx="19849606" cy="475289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185545" y="1540797"/>
            <a:ext cx="6388758" cy="3522724"/>
            <a:chOff x="0" y="0"/>
            <a:chExt cx="8518344" cy="4696966"/>
          </a:xfrm>
        </p:grpSpPr>
        <p:sp>
          <p:nvSpPr>
            <p:cNvPr id="5" name="TextBox 5"/>
            <p:cNvSpPr txBox="1"/>
            <p:nvPr/>
          </p:nvSpPr>
          <p:spPr>
            <a:xfrm>
              <a:off x="0" y="1196483"/>
              <a:ext cx="8518344" cy="231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507"/>
                </a:lnSpc>
              </a:pPr>
              <a:r>
                <a:rPr lang="en-US" sz="12507" spc="250">
                  <a:solidFill>
                    <a:srgbClr val="EDF0ED"/>
                  </a:solidFill>
                  <a:latin typeface="Montserrat Classic Bold"/>
                </a:rPr>
                <a:t>PHOS</a:t>
              </a:r>
              <a:r>
                <a:rPr lang="en-US" sz="12507" spc="250">
                  <a:solidFill>
                    <a:srgbClr val="F8CF2C"/>
                  </a:solidFill>
                  <a:latin typeface="Montserrat Classic Bold"/>
                </a:rPr>
                <a:t>4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040065"/>
              <a:ext cx="8518344" cy="656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26"/>
                </a:lnSpc>
              </a:pPr>
              <a:r>
                <a:rPr lang="en-US" sz="3097" spc="123">
                  <a:solidFill>
                    <a:srgbClr val="FFFEE6"/>
                  </a:solidFill>
                  <a:latin typeface="Montserrat Classic"/>
                </a:rPr>
                <a:t>BANDTEC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518344" cy="773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45"/>
                </a:lnSpc>
              </a:pPr>
              <a:r>
                <a:rPr lang="en-US" sz="3573" spc="178">
                  <a:solidFill>
                    <a:srgbClr val="FFFEE6"/>
                  </a:solidFill>
                  <a:latin typeface="Montserrat Classic"/>
                </a:rPr>
                <a:t>SPRINT 1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084437" y="-201819"/>
            <a:ext cx="6269982" cy="61693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7"/>
          <p:cNvSpPr txBox="1"/>
          <p:nvPr/>
        </p:nvSpPr>
        <p:spPr>
          <a:xfrm>
            <a:off x="12322837" y="9486900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  <p:extLst>
      <p:ext uri="{BB962C8B-B14F-4D97-AF65-F5344CB8AC3E}">
        <p14:creationId xmlns:p14="http://schemas.microsoft.com/office/powerpoint/2010/main" val="3950256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2377158" y="1465472"/>
            <a:ext cx="11145172" cy="7356055"/>
          </a:xfrm>
          <a:prstGeom prst="rect">
            <a:avLst/>
          </a:prstGeom>
          <a:solidFill>
            <a:srgbClr val="25282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00010" y="3917560"/>
            <a:ext cx="1282914" cy="18728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05037" y="1028700"/>
            <a:ext cx="1872860" cy="18728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05037" y="6806421"/>
            <a:ext cx="1872860" cy="187286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992387" y="1358070"/>
            <a:ext cx="6917663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Analise posterior e levantamento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92387" y="4284345"/>
            <a:ext cx="6917663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Implantação de soluções de IoT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92387" y="7135791"/>
            <a:ext cx="6917663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Reduzir os gastos com energia elétrica referente a iluminação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482600" y="2721137"/>
            <a:ext cx="7356056" cy="4894732"/>
            <a:chOff x="-1511461" y="66675"/>
            <a:chExt cx="9808074" cy="6526309"/>
          </a:xfrm>
        </p:grpSpPr>
        <p:sp>
          <p:nvSpPr>
            <p:cNvPr id="10" name="TextBox 10"/>
            <p:cNvSpPr txBox="1"/>
            <p:nvPr/>
          </p:nvSpPr>
          <p:spPr>
            <a:xfrm>
              <a:off x="-1511461" y="66675"/>
              <a:ext cx="9808074" cy="13474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6600" spc="160" dirty="0" smtClean="0">
                  <a:solidFill>
                    <a:srgbClr val="F8CF2C"/>
                  </a:solidFill>
                  <a:latin typeface="Montserrat Classic Bold"/>
                </a:rPr>
                <a:t>Implementação</a:t>
              </a:r>
              <a:endParaRPr lang="en-US" sz="6600" spc="160" dirty="0">
                <a:solidFill>
                  <a:srgbClr val="F8CF2C"/>
                </a:solidFill>
                <a:latin typeface="Montserrat Classic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45924"/>
              <a:ext cx="7039150" cy="3147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Iluminação inteligente para </a:t>
              </a:r>
            </a:p>
            <a:p>
              <a:pPr algn="l"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escritórios corporativos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 t="33428" b="27664"/>
          <a:stretch>
            <a:fillRect/>
          </a:stretch>
        </p:blipFill>
        <p:spPr>
          <a:xfrm>
            <a:off x="-644719" y="-660250"/>
            <a:ext cx="19577438" cy="506834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22254" y="3190320"/>
            <a:ext cx="3687130" cy="36871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855228" y="3190320"/>
            <a:ext cx="3419256" cy="34192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372672" y="3458194"/>
            <a:ext cx="3419256" cy="341925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43178" y="1163669"/>
            <a:ext cx="893241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spc="130">
                <a:solidFill>
                  <a:srgbClr val="252827"/>
                </a:solidFill>
                <a:latin typeface="Montserrat Classic Bold"/>
              </a:rPr>
              <a:t>FUNCIONALIDADES: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52343" y="7257218"/>
            <a:ext cx="482216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252827"/>
                </a:solidFill>
                <a:latin typeface="Montserrat Classic Bold"/>
              </a:rPr>
              <a:t>PLATAFORMA DIGITAL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1036" y="8306683"/>
            <a:ext cx="4822163" cy="32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7584776" y="7257218"/>
            <a:ext cx="401731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252827"/>
                </a:solidFill>
                <a:latin typeface="Montserrat Classic Bold"/>
              </a:rPr>
              <a:t>GESTÃO FACILITADA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84837" y="7257218"/>
            <a:ext cx="482216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252827"/>
                </a:solidFill>
                <a:latin typeface="Montserrat Classic Bold"/>
              </a:rPr>
              <a:t>CONSUMO EFICIENTE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39238" y="5008245"/>
            <a:ext cx="9525" cy="66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endParaRPr/>
          </a:p>
          <a:p>
            <a:pPr algn="ctr">
              <a:lnSpc>
                <a:spcPts val="2660"/>
              </a:lnSpc>
              <a:spcBef>
                <a:spcPct val="0"/>
              </a:spcBef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110662" y="5008245"/>
            <a:ext cx="9525" cy="66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endParaRPr/>
          </a:p>
          <a:p>
            <a:pPr algn="ctr">
              <a:lnSpc>
                <a:spcPts val="266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199" y="4353084"/>
            <a:ext cx="9240537" cy="5616416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5375"/>
            <a:ext cx="9115128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 smtClean="0">
                <a:solidFill>
                  <a:srgbClr val="F8CF2C"/>
                </a:solidFill>
                <a:latin typeface="Montserrat Classic Bold"/>
              </a:rPr>
              <a:t>Analytics do Projeto</a:t>
            </a:r>
            <a:endParaRPr lang="en-US" sz="8000" spc="160" dirty="0">
              <a:solidFill>
                <a:srgbClr val="F8CF2C"/>
              </a:solidFill>
              <a:latin typeface="Montserrat Classic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 smtClean="0">
                <a:solidFill>
                  <a:srgbClr val="FFFEE6"/>
                </a:solidFill>
                <a:latin typeface="Montserrat Classic"/>
              </a:rPr>
              <a:t>Tabela de alertas</a:t>
            </a:r>
          </a:p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 smtClean="0">
                <a:solidFill>
                  <a:srgbClr val="FFFEE6"/>
                </a:solidFill>
                <a:latin typeface="Montserrat Classic"/>
              </a:rPr>
              <a:t>Gráfico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913712"/>
              </p:ext>
            </p:extLst>
          </p:nvPr>
        </p:nvGraphicFramePr>
        <p:xfrm>
          <a:off x="38100" y="4971805"/>
          <a:ext cx="8718264" cy="2415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431">
                  <a:extLst>
                    <a:ext uri="{9D8B030D-6E8A-4147-A177-3AD203B41FA5}">
                      <a16:colId xmlns:a16="http://schemas.microsoft.com/office/drawing/2014/main" val="2313818271"/>
                    </a:ext>
                  </a:extLst>
                </a:gridCol>
                <a:gridCol w="1492037">
                  <a:extLst>
                    <a:ext uri="{9D8B030D-6E8A-4147-A177-3AD203B41FA5}">
                      <a16:colId xmlns:a16="http://schemas.microsoft.com/office/drawing/2014/main" val="1983355933"/>
                    </a:ext>
                  </a:extLst>
                </a:gridCol>
                <a:gridCol w="1568100">
                  <a:extLst>
                    <a:ext uri="{9D8B030D-6E8A-4147-A177-3AD203B41FA5}">
                      <a16:colId xmlns:a16="http://schemas.microsoft.com/office/drawing/2014/main" val="3781846518"/>
                    </a:ext>
                  </a:extLst>
                </a:gridCol>
                <a:gridCol w="1517273">
                  <a:extLst>
                    <a:ext uri="{9D8B030D-6E8A-4147-A177-3AD203B41FA5}">
                      <a16:colId xmlns:a16="http://schemas.microsoft.com/office/drawing/2014/main" val="2840061264"/>
                    </a:ext>
                  </a:extLst>
                </a:gridCol>
                <a:gridCol w="1517273">
                  <a:extLst>
                    <a:ext uri="{9D8B030D-6E8A-4147-A177-3AD203B41FA5}">
                      <a16:colId xmlns:a16="http://schemas.microsoft.com/office/drawing/2014/main" val="3067402818"/>
                    </a:ext>
                  </a:extLst>
                </a:gridCol>
                <a:gridCol w="1386150">
                  <a:extLst>
                    <a:ext uri="{9D8B030D-6E8A-4147-A177-3AD203B41FA5}">
                      <a16:colId xmlns:a16="http://schemas.microsoft.com/office/drawing/2014/main" val="242417881"/>
                    </a:ext>
                  </a:extLst>
                </a:gridCol>
              </a:tblGrid>
              <a:tr h="79208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28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Luminosidade(Lux)</a:t>
                      </a:r>
                      <a:endParaRPr lang="pt-BR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4395"/>
                  </a:ext>
                </a:extLst>
              </a:tr>
              <a:tr h="79208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Crítico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Alerta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Ideal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Ideal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Alerta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Crítico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760343"/>
                  </a:ext>
                </a:extLst>
              </a:tr>
              <a:tr h="83169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u="none" strike="noStrike" dirty="0" smtClean="0">
                          <a:effectLst/>
                        </a:rPr>
                        <a:t>500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 smtClean="0">
                          <a:effectLst/>
                        </a:rPr>
                        <a:t>562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 smtClean="0">
                          <a:effectLst/>
                        </a:rPr>
                        <a:t>625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687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u="none" strike="noStrike" dirty="0" smtClean="0">
                          <a:effectLst/>
                        </a:rPr>
                        <a:t>750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97072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5375"/>
            <a:ext cx="9115128" cy="226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BACKLOG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9362" y="5994587"/>
            <a:ext cx="3263713" cy="32637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44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PLANILHA DE </a:t>
            </a:r>
            <a:r>
              <a:rPr lang="en-US" sz="2800" spc="70" dirty="0" smtClean="0">
                <a:solidFill>
                  <a:srgbClr val="FFFEE6"/>
                </a:solidFill>
                <a:latin typeface="Montserrat Classic"/>
              </a:rPr>
              <a:t>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  <p:extLst>
      <p:ext uri="{BB962C8B-B14F-4D97-AF65-F5344CB8AC3E}">
        <p14:creationId xmlns:p14="http://schemas.microsoft.com/office/powerpoint/2010/main" val="60430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0" y="3698945"/>
            <a:ext cx="7603859" cy="75912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0" y="1104900"/>
            <a:ext cx="8575015" cy="2245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66"/>
              </a:lnSpc>
            </a:pPr>
            <a:r>
              <a:rPr lang="en-US" sz="7969" spc="159">
                <a:solidFill>
                  <a:srgbClr val="F8CF2C"/>
                </a:solidFill>
                <a:latin typeface="Montserrat Classic Bold"/>
              </a:rPr>
              <a:t>SITE INSTITUCIONAL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4127547"/>
            <a:ext cx="7574732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 smtClean="0">
                <a:solidFill>
                  <a:srgbClr val="FFFEE6"/>
                </a:solidFill>
                <a:latin typeface="Montserrat Classic"/>
              </a:rPr>
              <a:t>SITE LOCAL</a:t>
            </a:r>
          </a:p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 smtClean="0">
                <a:solidFill>
                  <a:srgbClr val="FFFEE6"/>
                </a:solidFill>
                <a:latin typeface="Montserrat Classic"/>
              </a:rPr>
              <a:t>SIMULADOR FINANCEIRO</a:t>
            </a:r>
            <a:endParaRPr lang="en-US" sz="2789" spc="69" dirty="0">
              <a:solidFill>
                <a:srgbClr val="FFFEE6"/>
              </a:solidFill>
              <a:latin typeface="Montserrat Classic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8325" y="-38100"/>
            <a:ext cx="7612688" cy="56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2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57400" y="7821699"/>
            <a:ext cx="1828800" cy="1828800"/>
          </a:xfrm>
          <a:prstGeom prst="rect">
            <a:avLst/>
          </a:prstGeom>
        </p:spPr>
      </p:pic>
      <p:sp>
        <p:nvSpPr>
          <p:cNvPr id="10" name="AutoShape 2" descr="HTML 5 Logo - PNG e Vetor - Download de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150" y="7107324"/>
            <a:ext cx="1800225" cy="2543175"/>
          </a:xfrm>
          <a:prstGeom prst="rect">
            <a:avLst/>
          </a:prstGeom>
          <a:noFill/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363" y="6994113"/>
            <a:ext cx="1882055" cy="26563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823200" y="6823951"/>
            <a:ext cx="1808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 smtClean="0">
                <a:latin typeface="Arial Black" panose="020B0A04020102020204" pitchFamily="34" charset="0"/>
              </a:rPr>
              <a:t>HTML</a:t>
            </a:r>
            <a:endParaRPr lang="pt-BR" sz="4000" b="1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48796" y="4818832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648796" y="1082916"/>
            <a:ext cx="7167917" cy="3385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BANCO DE DADOS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16241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573512"/>
            <a:ext cx="5109458" cy="268478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48134" y="5253548"/>
            <a:ext cx="7603463" cy="47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DADOS DO PROJETO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8134" y="19151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075" y="-47987"/>
            <a:ext cx="7642225" cy="4386509"/>
            <a:chOff x="0" y="0"/>
            <a:chExt cx="10189633" cy="5848678"/>
          </a:xfrm>
        </p:grpSpPr>
        <p:sp>
          <p:nvSpPr>
            <p:cNvPr id="3" name="AutoShape 3"/>
            <p:cNvSpPr/>
            <p:nvPr/>
          </p:nvSpPr>
          <p:spPr>
            <a:xfrm>
              <a:off x="883" y="4629593"/>
              <a:ext cx="10176933" cy="101600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83" y="1115509"/>
              <a:ext cx="10188750" cy="304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SIMULADOR DO SENSOR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222568"/>
              <a:ext cx="10137950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FFFEE6"/>
                  </a:solidFill>
                  <a:latin typeface="Montserrat Classic"/>
                </a:rPr>
                <a:t>GRAFÍCOS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18875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795960"/>
            <a:ext cx="6233773" cy="246234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4220"/>
            <a:ext cx="9115128" cy="227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REPOSITÓRIO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63212" y="5535699"/>
            <a:ext cx="2921508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47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FFFEE6"/>
                </a:solidFill>
                <a:latin typeface="Montserrat Classic"/>
              </a:rPr>
              <a:t>PLANILHA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82301" y="7288533"/>
            <a:ext cx="4723932" cy="47239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083228" y="-1699326"/>
            <a:ext cx="10401535" cy="1040153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3298398" y="4367945"/>
            <a:ext cx="10401535" cy="1040153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980196" y="-3130194"/>
            <a:ext cx="5765132" cy="576513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93537" y="4736336"/>
            <a:ext cx="2380917" cy="23809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103137" y="1095375"/>
            <a:ext cx="6593813" cy="1151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OBRIGADO!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18861" y="2558738"/>
            <a:ext cx="8687554" cy="180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9"/>
              </a:lnSpc>
            </a:pPr>
            <a:r>
              <a:rPr lang="en-US" sz="3442" spc="86">
                <a:solidFill>
                  <a:srgbClr val="EDF0ED"/>
                </a:solidFill>
                <a:latin typeface="Montserrat Classic"/>
              </a:rPr>
              <a:t>PHOS</a:t>
            </a:r>
            <a:r>
              <a:rPr lang="en-US" sz="3442" spc="86">
                <a:solidFill>
                  <a:srgbClr val="F8CF2C"/>
                </a:solidFill>
                <a:latin typeface="Montserrat Classic"/>
              </a:rPr>
              <a:t>4 - "SUSTENTABILIDADE E CONSUMO CONSCIENTE ANDAM JUNTOS!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alphaModFix amt="18000"/>
          </a:blip>
          <a:srcRect/>
          <a:stretch>
            <a:fillRect/>
          </a:stretch>
        </p:blipFill>
        <p:spPr>
          <a:xfrm>
            <a:off x="-1427348" y="-630748"/>
            <a:ext cx="9308611" cy="9159275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7259300" y="-1905902"/>
            <a:ext cx="2934602" cy="293460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9062" y="8528527"/>
            <a:ext cx="3441440" cy="128147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099719" y="94528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 t="33428" b="27664"/>
          <a:stretch>
            <a:fillRect/>
          </a:stretch>
        </p:blipFill>
        <p:spPr>
          <a:xfrm>
            <a:off x="202499" y="75153"/>
            <a:ext cx="19577438" cy="506834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9612" y="6572272"/>
            <a:ext cx="2708387" cy="286079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453668" y="6444936"/>
            <a:ext cx="2793375" cy="299447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55724" y="927600"/>
            <a:ext cx="7424505" cy="86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1"/>
              </a:lnSpc>
            </a:pPr>
            <a:r>
              <a:rPr lang="en-US" sz="5601" spc="112">
                <a:solidFill>
                  <a:srgbClr val="252827"/>
                </a:solidFill>
                <a:latin typeface="Montserrat Classic Bold"/>
              </a:rPr>
              <a:t>COLABORADORES: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827981" y="5586428"/>
            <a:ext cx="1729531" cy="1512258"/>
            <a:chOff x="0" y="-57149"/>
            <a:chExt cx="2306041" cy="201634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49"/>
              <a:ext cx="2306041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 smtClean="0">
                  <a:solidFill>
                    <a:srgbClr val="252827"/>
                  </a:solidFill>
                  <a:latin typeface="Montserrat Classic"/>
                </a:rPr>
                <a:t>Beatriz</a:t>
              </a:r>
              <a:endParaRPr lang="en-US" sz="2800" spc="70" dirty="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35015"/>
              <a:ext cx="2306041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72169"/>
              <a:ext cx="2306041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074999" y="5571849"/>
            <a:ext cx="1414860" cy="1512258"/>
            <a:chOff x="0" y="-57149"/>
            <a:chExt cx="1886480" cy="201634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49"/>
              <a:ext cx="1886480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 smtClean="0">
                  <a:solidFill>
                    <a:srgbClr val="252827"/>
                  </a:solidFill>
                  <a:latin typeface="Montserrat Classic"/>
                </a:rPr>
                <a:t>Carlos</a:t>
              </a:r>
              <a:endParaRPr lang="en-US" sz="2800" spc="70" dirty="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535015"/>
              <a:ext cx="1886480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72169"/>
              <a:ext cx="1886480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55724" y="9509440"/>
            <a:ext cx="2436164" cy="1512258"/>
            <a:chOff x="0" y="-57149"/>
            <a:chExt cx="3248219" cy="2016344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57149"/>
              <a:ext cx="3248219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 smtClean="0">
                  <a:solidFill>
                    <a:srgbClr val="252827"/>
                  </a:solidFill>
                  <a:latin typeface="Montserrat Classic"/>
                </a:rPr>
                <a:t>Luis</a:t>
              </a:r>
              <a:endParaRPr lang="en-US" sz="2800" spc="70" dirty="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535015"/>
              <a:ext cx="3248219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72169"/>
              <a:ext cx="3248219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781866" y="5586428"/>
            <a:ext cx="2563899" cy="1512258"/>
            <a:chOff x="0" y="-57149"/>
            <a:chExt cx="3418532" cy="2016344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49"/>
              <a:ext cx="3418532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 smtClean="0">
                  <a:solidFill>
                    <a:srgbClr val="252827"/>
                  </a:solidFill>
                  <a:latin typeface="Montserrat Classic"/>
                </a:rPr>
                <a:t>Franklin</a:t>
              </a:r>
              <a:endParaRPr lang="en-US" sz="2800" spc="70" dirty="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535015"/>
              <a:ext cx="3418532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772169"/>
              <a:ext cx="3418532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902431" y="9412767"/>
            <a:ext cx="1932913" cy="1512258"/>
            <a:chOff x="0" y="-57149"/>
            <a:chExt cx="2577217" cy="2016344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57149"/>
              <a:ext cx="2577217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 err="1" smtClean="0">
                  <a:solidFill>
                    <a:srgbClr val="252827"/>
                  </a:solidFill>
                  <a:latin typeface="Montserrat Classic"/>
                </a:rPr>
                <a:t>Matheus</a:t>
              </a:r>
              <a:endParaRPr lang="en-US" sz="2800" spc="70" dirty="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535015"/>
              <a:ext cx="2577217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772169"/>
              <a:ext cx="2577217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4505523" y="5586428"/>
            <a:ext cx="1394580" cy="1512258"/>
            <a:chOff x="0" y="-57149"/>
            <a:chExt cx="1859440" cy="2016344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57149"/>
              <a:ext cx="1859440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 smtClean="0">
                  <a:solidFill>
                    <a:srgbClr val="252827"/>
                  </a:solidFill>
                  <a:latin typeface="Montserrat Classic"/>
                </a:rPr>
                <a:t>Isabela</a:t>
              </a:r>
              <a:endParaRPr lang="en-US" sz="2800" spc="70" dirty="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535015"/>
              <a:ext cx="1859440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772169"/>
              <a:ext cx="1859440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4533359" y="9509440"/>
            <a:ext cx="1459265" cy="1512258"/>
            <a:chOff x="0" y="-57149"/>
            <a:chExt cx="1945686" cy="2016344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57149"/>
              <a:ext cx="1945686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 smtClean="0">
                  <a:solidFill>
                    <a:srgbClr val="252827"/>
                  </a:solidFill>
                  <a:latin typeface="Montserrat Classic"/>
                </a:rPr>
                <a:t>Pedro</a:t>
              </a:r>
              <a:endParaRPr lang="en-US" sz="2800" spc="70" dirty="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535015"/>
              <a:ext cx="1945686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772169"/>
              <a:ext cx="1945686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269433" y="268077"/>
            <a:ext cx="1546049" cy="1521246"/>
          </a:xfrm>
          <a:prstGeom prst="rect">
            <a:avLst/>
          </a:prstGeom>
        </p:spPr>
      </p:pic>
      <p:sp>
        <p:nvSpPr>
          <p:cNvPr id="47" name="AutoShape 4" descr="blob:https://web.whatsapp.com/6329a5fb-e8f9-43c0-99ea-165c0242995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283" y="1843836"/>
            <a:ext cx="2766291" cy="3289663"/>
          </a:xfrm>
          <a:prstGeom prst="rect">
            <a:avLst/>
          </a:prstGeom>
        </p:spPr>
      </p:pic>
      <p:pic>
        <p:nvPicPr>
          <p:cNvPr id="49" name="Imagem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790" y="1843835"/>
            <a:ext cx="2884010" cy="3289664"/>
          </a:xfrm>
          <a:prstGeom prst="rect">
            <a:avLst/>
          </a:prstGeom>
        </p:spPr>
      </p:pic>
      <p:pic>
        <p:nvPicPr>
          <p:cNvPr id="50" name="Imagem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18" y="1843835"/>
            <a:ext cx="2903982" cy="3243615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52" y="1787831"/>
            <a:ext cx="3001996" cy="3331710"/>
          </a:xfrm>
          <a:prstGeom prst="rect">
            <a:avLst/>
          </a:prstGeom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58900" y="6438900"/>
            <a:ext cx="2628900" cy="29881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6430" t="33771" r="5224" b="3317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181237"/>
            <a:ext cx="16209357" cy="3531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4"/>
              </a:lnSpc>
            </a:pPr>
            <a:endParaRPr dirty="0"/>
          </a:p>
          <a:p>
            <a:pPr algn="ctr">
              <a:lnSpc>
                <a:spcPts val="4494"/>
              </a:lnSpc>
            </a:pP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A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palavra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Fósforo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significa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etimológicamente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"luz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brilhante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", 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assim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como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a luz, a PHOS4 tem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como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objetivo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facilitar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a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vizualização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caminho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das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empresas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,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especificamente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fornecendo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uma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maior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eficiencia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quanto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ao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consumo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recursos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relacionados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a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iluminação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,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tudo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isso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com um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preço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justo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inteligencia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71895" y="7000148"/>
            <a:ext cx="1791542" cy="179154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48000" y="800100"/>
            <a:ext cx="1320261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160" dirty="0" smtClean="0">
                <a:solidFill>
                  <a:srgbClr val="F8CF2C"/>
                </a:solidFill>
                <a:latin typeface="Montserrat Classic Bold"/>
              </a:rPr>
              <a:t>Contexto</a:t>
            </a:r>
            <a:endParaRPr lang="en-US" sz="8000" spc="160" dirty="0">
              <a:solidFill>
                <a:srgbClr val="F8CF2C"/>
              </a:solidFill>
              <a:latin typeface="Montserrat Classic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2979" y="3445069"/>
            <a:ext cx="3158687" cy="31586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71297" y="3445069"/>
            <a:ext cx="3596837" cy="35968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71080" y="3445069"/>
            <a:ext cx="3239916" cy="323991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267200" y="1019175"/>
            <a:ext cx="95250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spc="130" dirty="0" smtClean="0">
                <a:solidFill>
                  <a:srgbClr val="F8CF2C"/>
                </a:solidFill>
                <a:latin typeface="Montserrat Classic"/>
              </a:rPr>
              <a:t>ALGUNS BENEFÍCIOS</a:t>
            </a:r>
            <a:r>
              <a:rPr lang="en-US" sz="8000" spc="130" dirty="0" smtClean="0">
                <a:solidFill>
                  <a:srgbClr val="F8CF2C"/>
                </a:solidFill>
                <a:latin typeface="Montserrat Classic"/>
              </a:rPr>
              <a:t>:</a:t>
            </a:r>
            <a:endParaRPr lang="en-US" sz="6500" spc="130" dirty="0">
              <a:solidFill>
                <a:srgbClr val="F8CF2C"/>
              </a:solidFill>
              <a:latin typeface="Montserrat Classic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PHOS4| 2020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39684" y="7333003"/>
            <a:ext cx="3260063" cy="897261"/>
            <a:chOff x="0" y="0"/>
            <a:chExt cx="4346750" cy="1196349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50"/>
              <a:ext cx="4346750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FFFEE6"/>
                  </a:solidFill>
                  <a:latin typeface="Montserrat Classic"/>
                </a:rPr>
                <a:t>PRODUTIVIDADE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72169"/>
              <a:ext cx="4295950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99237" y="7317763"/>
            <a:ext cx="3260063" cy="897261"/>
            <a:chOff x="0" y="0"/>
            <a:chExt cx="4346750" cy="119634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0"/>
              <a:ext cx="4346750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FFFEE6"/>
                  </a:solidFill>
                  <a:latin typeface="Montserrat Classic"/>
                </a:rPr>
                <a:t>VIDA ÚTIL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72169"/>
              <a:ext cx="4295950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376578" y="7323417"/>
            <a:ext cx="3850821" cy="872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65" dirty="0">
                <a:solidFill>
                  <a:srgbClr val="FFFEE6"/>
                </a:solidFill>
                <a:latin typeface="Montserrat Classic"/>
              </a:rPr>
              <a:t>SUSTENTABILIDADE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36357" y="5943600"/>
            <a:ext cx="2088931" cy="208893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17238" y="4533900"/>
            <a:ext cx="11053524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10500" spc="210" dirty="0">
                <a:solidFill>
                  <a:srgbClr val="252827"/>
                </a:solidFill>
                <a:latin typeface="Montserrat Classic Bold"/>
              </a:rPr>
              <a:t>JUSTIFICATIVA: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0700" y="1728289"/>
            <a:ext cx="8003513" cy="5663242"/>
            <a:chOff x="0" y="0"/>
            <a:chExt cx="10671350" cy="7550990"/>
          </a:xfrm>
        </p:grpSpPr>
        <p:sp>
          <p:nvSpPr>
            <p:cNvPr id="3" name="AutoShape 3"/>
            <p:cNvSpPr/>
            <p:nvPr/>
          </p:nvSpPr>
          <p:spPr>
            <a:xfrm>
              <a:off x="0" y="6435234"/>
              <a:ext cx="10176933" cy="101600"/>
            </a:xfrm>
            <a:prstGeom prst="rect">
              <a:avLst/>
            </a:prstGeom>
            <a:solidFill>
              <a:srgbClr val="25282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57175"/>
              <a:ext cx="10671350" cy="2668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4400" spc="288">
                  <a:solidFill>
                    <a:srgbClr val="252827"/>
                  </a:solidFill>
                  <a:latin typeface="Montserrat Classic Bold"/>
                </a:rPr>
                <a:t>73%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061405"/>
              <a:ext cx="101887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364205"/>
              <a:ext cx="10137950" cy="2506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89">
                  <a:solidFill>
                    <a:srgbClr val="252827"/>
                  </a:solidFill>
                  <a:latin typeface="Montserrat Classic"/>
                </a:rPr>
                <a:t>DAS EMPRESAS NÃO SOBREVIVEM MAIS QUE</a:t>
              </a:r>
            </a:p>
            <a:p>
              <a:pPr algn="l">
                <a:lnSpc>
                  <a:spcPts val="5040"/>
                </a:lnSpc>
              </a:pPr>
              <a:r>
                <a:rPr lang="en-US" sz="3600" spc="89">
                  <a:solidFill>
                    <a:srgbClr val="252827"/>
                  </a:solidFill>
                  <a:latin typeface="Montserrat Classic"/>
                </a:rPr>
                <a:t>2 ANOS NO BRASIL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1483" y="6973845"/>
            <a:ext cx="8336350" cy="15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1"/>
              </a:lnSpc>
            </a:pPr>
            <a:r>
              <a:rPr lang="en-US" sz="6091" spc="121">
                <a:solidFill>
                  <a:srgbClr val="252827"/>
                </a:solidFill>
                <a:latin typeface="Montserrat Classic Bold"/>
              </a:rPr>
              <a:t>PRINCIPAL CAUSA: </a:t>
            </a:r>
          </a:p>
          <a:p>
            <a:pPr algn="ctr">
              <a:lnSpc>
                <a:spcPts val="6091"/>
              </a:lnSpc>
              <a:spcBef>
                <a:spcPct val="0"/>
              </a:spcBef>
            </a:pPr>
            <a:r>
              <a:rPr lang="en-US" sz="6091" spc="121">
                <a:solidFill>
                  <a:srgbClr val="252827"/>
                </a:solidFill>
                <a:latin typeface="Montserrat Classic Bold"/>
              </a:rPr>
              <a:t>    FALTA DE GESTÃO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13919" y="6222609"/>
            <a:ext cx="5965163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800" spc="168">
                <a:solidFill>
                  <a:srgbClr val="2B2A28"/>
                </a:solidFill>
                <a:latin typeface="Montserrat Classic"/>
              </a:rPr>
              <a:t>FONTE: SEBRAE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grpSp>
        <p:nvGrpSpPr>
          <p:cNvPr id="3" name="Group 3"/>
          <p:cNvGrpSpPr/>
          <p:nvPr/>
        </p:nvGrpSpPr>
        <p:grpSpPr>
          <a:xfrm>
            <a:off x="10117700" y="1462716"/>
            <a:ext cx="7141600" cy="8122731"/>
            <a:chOff x="0" y="0"/>
            <a:chExt cx="9522133" cy="10830307"/>
          </a:xfrm>
        </p:grpSpPr>
        <p:sp>
          <p:nvSpPr>
            <p:cNvPr id="4" name="TextBox 4"/>
            <p:cNvSpPr txBox="1"/>
            <p:nvPr/>
          </p:nvSpPr>
          <p:spPr>
            <a:xfrm>
              <a:off x="488788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06:00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00774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09:00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112760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11:00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424746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12:00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736732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14:00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048717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16:00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360703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18:00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488788" y="155107"/>
              <a:ext cx="9033345" cy="10235735"/>
              <a:chOff x="0" y="0"/>
              <a:chExt cx="10450117" cy="1184108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6350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2361867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4730085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7098302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9466519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11834737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-47625"/>
              <a:ext cx="359536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50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999522"/>
              <a:ext cx="359536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40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4046669"/>
              <a:ext cx="359536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30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093816"/>
              <a:ext cx="359536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20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140963"/>
              <a:ext cx="359536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10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43815" y="10188110"/>
              <a:ext cx="215722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488788" y="155107"/>
              <a:ext cx="9033345" cy="10235735"/>
              <a:chOff x="0" y="0"/>
              <a:chExt cx="10450117" cy="1184108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-6350"/>
                <a:ext cx="1343586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11847437">
                    <a:moveTo>
                      <a:pt x="0" y="11847437"/>
                    </a:moveTo>
                    <a:lnTo>
                      <a:pt x="0" y="107487"/>
                    </a:lnTo>
                    <a:lnTo>
                      <a:pt x="0" y="107487"/>
                    </a:lnTo>
                    <a:cubicBezTo>
                      <a:pt x="0" y="78980"/>
                      <a:pt x="11324" y="51640"/>
                      <a:pt x="31482" y="31482"/>
                    </a:cubicBezTo>
                    <a:cubicBezTo>
                      <a:pt x="51640" y="11324"/>
                      <a:pt x="78980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1517755" y="-6350"/>
                <a:ext cx="1343586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78980"/>
                      <a:pt x="11325" y="51640"/>
                      <a:pt x="31482" y="31482"/>
                    </a:cubicBezTo>
                    <a:cubicBezTo>
                      <a:pt x="51640" y="11324"/>
                      <a:pt x="78980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3035510" y="-6350"/>
                <a:ext cx="1343587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7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3" y="0"/>
                      <a:pt x="107487" y="0"/>
                    </a:cubicBezTo>
                    <a:lnTo>
                      <a:pt x="1236099" y="0"/>
                    </a:lnTo>
                    <a:cubicBezTo>
                      <a:pt x="1264607" y="0"/>
                      <a:pt x="1291946" y="11324"/>
                      <a:pt x="1312104" y="31482"/>
                    </a:cubicBezTo>
                    <a:cubicBezTo>
                      <a:pt x="1332262" y="51640"/>
                      <a:pt x="1343587" y="78980"/>
                      <a:pt x="1343587" y="107487"/>
                    </a:cubicBezTo>
                    <a:lnTo>
                      <a:pt x="1343587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4553265" y="-6350"/>
                <a:ext cx="1343587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7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4" y="0"/>
                      <a:pt x="107487" y="0"/>
                    </a:cubicBezTo>
                    <a:lnTo>
                      <a:pt x="1236099" y="0"/>
                    </a:lnTo>
                    <a:cubicBezTo>
                      <a:pt x="1264607" y="0"/>
                      <a:pt x="1291946" y="11324"/>
                      <a:pt x="1312105" y="31482"/>
                    </a:cubicBezTo>
                    <a:cubicBezTo>
                      <a:pt x="1332262" y="51640"/>
                      <a:pt x="1343587" y="78980"/>
                      <a:pt x="1343587" y="107487"/>
                    </a:cubicBezTo>
                    <a:lnTo>
                      <a:pt x="1343587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6071020" y="-6350"/>
                <a:ext cx="1343586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4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7588776" y="-6350"/>
                <a:ext cx="1343586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3" y="0"/>
                      <a:pt x="107486" y="0"/>
                    </a:cubicBezTo>
                    <a:lnTo>
                      <a:pt x="1236099" y="0"/>
                    </a:lnTo>
                    <a:cubicBezTo>
                      <a:pt x="1264606" y="0"/>
                      <a:pt x="1291945" y="11324"/>
                      <a:pt x="1312103" y="31482"/>
                    </a:cubicBezTo>
                    <a:cubicBezTo>
                      <a:pt x="1332261" y="51640"/>
                      <a:pt x="1343586" y="78980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9106530" y="-6350"/>
                <a:ext cx="1343586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78980"/>
                      <a:pt x="11325" y="51640"/>
                      <a:pt x="31483" y="31482"/>
                    </a:cubicBezTo>
                    <a:cubicBezTo>
                      <a:pt x="51640" y="11324"/>
                      <a:pt x="78980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9471599"/>
                <a:ext cx="1343586" cy="236948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2369487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2369488"/>
                    </a:lnTo>
                    <a:lnTo>
                      <a:pt x="0" y="2369488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1517755" y="7102111"/>
                <a:ext cx="1343586" cy="4738975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4738975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4738976"/>
                    </a:lnTo>
                    <a:lnTo>
                      <a:pt x="0" y="4738976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3035510" y="4732625"/>
                <a:ext cx="1343587" cy="7108462"/>
              </a:xfrm>
              <a:custGeom>
                <a:avLst/>
                <a:gdLst/>
                <a:ahLst/>
                <a:cxnLst/>
                <a:rect l="l" t="t" r="r" b="b"/>
                <a:pathLst>
                  <a:path w="1343587" h="7108462">
                    <a:moveTo>
                      <a:pt x="0" y="0"/>
                    </a:moveTo>
                    <a:lnTo>
                      <a:pt x="1343587" y="0"/>
                    </a:lnTo>
                    <a:lnTo>
                      <a:pt x="1343587" y="7108462"/>
                    </a:lnTo>
                    <a:lnTo>
                      <a:pt x="0" y="7108462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4553265" y="2363137"/>
                <a:ext cx="1343587" cy="9477949"/>
              </a:xfrm>
              <a:custGeom>
                <a:avLst/>
                <a:gdLst/>
                <a:ahLst/>
                <a:cxnLst/>
                <a:rect l="l" t="t" r="r" b="b"/>
                <a:pathLst>
                  <a:path w="1343587" h="9477949">
                    <a:moveTo>
                      <a:pt x="0" y="0"/>
                    </a:moveTo>
                    <a:lnTo>
                      <a:pt x="1343587" y="0"/>
                    </a:lnTo>
                    <a:lnTo>
                      <a:pt x="1343587" y="9477950"/>
                    </a:lnTo>
                    <a:lnTo>
                      <a:pt x="0" y="947795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6071020" y="4732625"/>
                <a:ext cx="1343586" cy="7108462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7108462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7108462"/>
                    </a:lnTo>
                    <a:lnTo>
                      <a:pt x="0" y="7108462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7588776" y="7102111"/>
                <a:ext cx="1343586" cy="4738975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4738975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4738976"/>
                    </a:lnTo>
                    <a:lnTo>
                      <a:pt x="0" y="4738976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9106530" y="9471599"/>
                <a:ext cx="1343586" cy="236948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2369487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2369488"/>
                    </a:lnTo>
                    <a:lnTo>
                      <a:pt x="0" y="2369488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</p:grpSp>
      </p:grpSp>
      <p:sp>
        <p:nvSpPr>
          <p:cNvPr id="39" name="TextBox 39"/>
          <p:cNvSpPr txBox="1"/>
          <p:nvPr/>
        </p:nvSpPr>
        <p:spPr>
          <a:xfrm>
            <a:off x="1247775" y="1328206"/>
            <a:ext cx="8626246" cy="405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53"/>
              </a:lnSpc>
            </a:pPr>
            <a:r>
              <a:rPr lang="en-US" sz="7230" spc="144">
                <a:solidFill>
                  <a:srgbClr val="252827"/>
                </a:solidFill>
                <a:latin typeface="Montserrat Classic Bold"/>
              </a:rPr>
              <a:t>Luz Natural x</a:t>
            </a:r>
          </a:p>
          <a:p>
            <a:pPr algn="l">
              <a:lnSpc>
                <a:spcPts val="7953"/>
              </a:lnSpc>
            </a:pPr>
            <a:r>
              <a:rPr lang="en-US" sz="7230" spc="144">
                <a:solidFill>
                  <a:srgbClr val="252827"/>
                </a:solidFill>
                <a:latin typeface="Montserrat Classic Bold"/>
              </a:rPr>
              <a:t>Consumo com Energia p/ iluminação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47775" y="7561663"/>
            <a:ext cx="9178696" cy="347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1"/>
              </a:lnSpc>
            </a:pPr>
            <a:endParaRPr/>
          </a:p>
        </p:txBody>
      </p:sp>
      <p:sp>
        <p:nvSpPr>
          <p:cNvPr id="41" name="TextBox 41"/>
          <p:cNvSpPr txBox="1"/>
          <p:nvPr/>
        </p:nvSpPr>
        <p:spPr>
          <a:xfrm>
            <a:off x="1247775" y="5639478"/>
            <a:ext cx="7896225" cy="154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12"/>
              </a:lnSpc>
            </a:pPr>
            <a:r>
              <a:rPr lang="en-US" sz="3163" spc="126">
                <a:solidFill>
                  <a:srgbClr val="252827"/>
                </a:solidFill>
                <a:latin typeface="Montserrat Classic Bold"/>
              </a:rPr>
              <a:t>A indicência de luz natural varia</a:t>
            </a:r>
          </a:p>
          <a:p>
            <a:pPr algn="just">
              <a:lnSpc>
                <a:spcPts val="4112"/>
              </a:lnSpc>
            </a:pPr>
            <a:r>
              <a:rPr lang="en-US" sz="3163" spc="126">
                <a:solidFill>
                  <a:srgbClr val="252827"/>
                </a:solidFill>
                <a:latin typeface="Montserrat Classic Bold"/>
              </a:rPr>
              <a:t>ao longo do dia, mas o seu consumo </a:t>
            </a:r>
          </a:p>
          <a:p>
            <a:pPr algn="just">
              <a:lnSpc>
                <a:spcPts val="4112"/>
              </a:lnSpc>
            </a:pPr>
            <a:r>
              <a:rPr lang="en-US" sz="3163" spc="126">
                <a:solidFill>
                  <a:srgbClr val="252827"/>
                </a:solidFill>
                <a:latin typeface="Montserrat Classic Bold"/>
              </a:rPr>
              <a:t>com iluminação não.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6821523" y="7532618"/>
            <a:ext cx="752475" cy="752475"/>
            <a:chOff x="0" y="0"/>
            <a:chExt cx="1913890" cy="191389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52827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6809617" y="8486521"/>
            <a:ext cx="776287" cy="776287"/>
            <a:chOff x="0" y="0"/>
            <a:chExt cx="1913890" cy="191389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EE6"/>
            </a:solidFill>
          </p:spPr>
        </p:sp>
      </p:grpSp>
      <p:sp>
        <p:nvSpPr>
          <p:cNvPr id="46" name="TextBox 46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665525" y="7639616"/>
            <a:ext cx="216343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2B2A28"/>
                </a:solidFill>
                <a:latin typeface="Open Sans Extra Bold"/>
              </a:rPr>
              <a:t>luz natural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620465" y="8520113"/>
            <a:ext cx="2253556" cy="742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800">
                <a:solidFill>
                  <a:srgbClr val="FFFEE6"/>
                </a:solidFill>
                <a:latin typeface="Open Sans Extra Bold"/>
              </a:rPr>
              <a:t>consumo </a:t>
            </a:r>
          </a:p>
          <a:p>
            <a:pPr algn="ctr">
              <a:lnSpc>
                <a:spcPts val="2912"/>
              </a:lnSpc>
            </a:pPr>
            <a:r>
              <a:rPr lang="en-US" sz="2800">
                <a:solidFill>
                  <a:srgbClr val="FFFEE6"/>
                </a:solidFill>
                <a:latin typeface="Open Sans Extra Bold"/>
              </a:rPr>
              <a:t>de energia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03137" y="1028700"/>
            <a:ext cx="10156163" cy="3893314"/>
            <a:chOff x="0" y="0"/>
            <a:chExt cx="13541550" cy="5191085"/>
          </a:xfrm>
        </p:grpSpPr>
        <p:sp>
          <p:nvSpPr>
            <p:cNvPr id="3" name="TextBox 3"/>
            <p:cNvSpPr txBox="1"/>
            <p:nvPr/>
          </p:nvSpPr>
          <p:spPr>
            <a:xfrm>
              <a:off x="0" y="66675"/>
              <a:ext cx="13541550" cy="304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 dirty="0">
                  <a:solidFill>
                    <a:srgbClr val="F8CF2C"/>
                  </a:solidFill>
                  <a:latin typeface="Montserrat Classic Bold"/>
                </a:rPr>
                <a:t>DAYLIGHT HARVESTING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01500"/>
              <a:ext cx="135415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389361"/>
              <a:ext cx="1354155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spc="140">
                  <a:solidFill>
                    <a:srgbClr val="F8CF2C"/>
                  </a:solidFill>
                  <a:latin typeface="Montserrat Classic Bold"/>
                </a:rPr>
                <a:t>Tecnologia x Sustentabilidade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5400000">
            <a:off x="-2947576" y="1713122"/>
            <a:ext cx="11183272" cy="6860755"/>
          </a:xfrm>
          <a:prstGeom prst="rect">
            <a:avLst/>
          </a:prstGeom>
          <a:solidFill>
            <a:srgbClr val="FFE169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784923" y="212714"/>
            <a:ext cx="9627246" cy="962724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90912" y="4756451"/>
            <a:ext cx="4501849" cy="45018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4101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78706"/>
            <a:ext cx="10156163" cy="2868468"/>
            <a:chOff x="0" y="66675"/>
            <a:chExt cx="13541550" cy="3824623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3541550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endParaRPr lang="en-US" sz="8000" spc="160" dirty="0">
                <a:solidFill>
                  <a:srgbClr val="252827"/>
                </a:solidFill>
                <a:latin typeface="Montserrat Classic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401713"/>
              <a:ext cx="135415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47335"/>
              <a:ext cx="13541550" cy="691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5"/>
                </a:lnSpc>
              </a:pPr>
              <a:endParaRPr lang="en-US" sz="3450" spc="138" dirty="0">
                <a:solidFill>
                  <a:srgbClr val="252827"/>
                </a:solidFill>
                <a:latin typeface="Montserrat Classic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322837" y="9486900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296</Words>
  <Application>Microsoft Office PowerPoint</Application>
  <PresentationFormat>Personalizar</PresentationFormat>
  <Paragraphs>105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8" baseType="lpstr">
      <vt:lpstr>Arimo</vt:lpstr>
      <vt:lpstr>Arial Black</vt:lpstr>
      <vt:lpstr>Arial</vt:lpstr>
      <vt:lpstr>Montserrat Classic</vt:lpstr>
      <vt:lpstr>Open Sans Extra Bold</vt:lpstr>
      <vt:lpstr>Montserrat Classic Bold</vt:lpstr>
      <vt:lpstr>Montserrat Light Bold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cp:lastModifiedBy>Aluno</cp:lastModifiedBy>
  <cp:revision>20</cp:revision>
  <dcterms:created xsi:type="dcterms:W3CDTF">2006-08-16T00:00:00Z</dcterms:created>
  <dcterms:modified xsi:type="dcterms:W3CDTF">2020-10-23T13:47:50Z</dcterms:modified>
  <dc:identifier>DAEIEmMbDkA</dc:identifier>
</cp:coreProperties>
</file>